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notesMasterIdLst>
    <p:notesMasterId r:id="rId8"/>
  </p:notesMasterIdLst>
  <p:sldIdLst>
    <p:sldId id="256" r:id="rId2"/>
    <p:sldId id="261" r:id="rId3"/>
    <p:sldId id="262" r:id="rId4"/>
    <p:sldId id="263" r:id="rId5"/>
    <p:sldId id="264" r:id="rId6"/>
    <p:sldId id="265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987" autoAdjust="0"/>
    <p:restoredTop sz="80048" autoAdjust="0"/>
  </p:normalViewPr>
  <p:slideViewPr>
    <p:cSldViewPr snapToGrid="0">
      <p:cViewPr varScale="1">
        <p:scale>
          <a:sx n="44" d="100"/>
          <a:sy n="44" d="100"/>
        </p:scale>
        <p:origin x="-43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DA5F9B-2E2C-4871-8CA9-28064C213AA9}" type="datetimeFigureOut">
              <a:rPr lang="en-IN" smtClean="0"/>
              <a:pPr/>
              <a:t>12-06-2017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A7F814-C2F5-4AA8-AEC4-C867D838570F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3294806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</a:t>
            </a:r>
          </a:p>
          <a:p>
            <a:r>
              <a:rPr lang="en-IN" dirty="0"/>
              <a:t>Dear </a:t>
            </a:r>
            <a:r>
              <a:rPr lang="en-IN" dirty="0" smtClean="0"/>
              <a:t>friends ,</a:t>
            </a:r>
          </a:p>
          <a:p>
            <a:r>
              <a:rPr lang="en-IN" dirty="0" smtClean="0"/>
              <a:t>After knowing</a:t>
            </a:r>
            <a:r>
              <a:rPr lang="en-IN" baseline="0" dirty="0" smtClean="0"/>
              <a:t> , when to give the packed cell and platelet transfusion in preterm babies ,,,,,</a:t>
            </a:r>
            <a:endParaRPr lang="en-IN" dirty="0"/>
          </a:p>
          <a:p>
            <a:r>
              <a:rPr lang="en-IN" dirty="0" smtClean="0"/>
              <a:t>One should understand that .....Any transfusion is a invasive procedure that puts</a:t>
            </a:r>
            <a:r>
              <a:rPr lang="en-IN" baseline="0" dirty="0" smtClean="0"/>
              <a:t> vulnerable preterm baby at various risk . Hence , we should offer good monitoring on all these babies who receive the transfusion</a:t>
            </a:r>
          </a:p>
          <a:p>
            <a:r>
              <a:rPr lang="en-IN" dirty="0" smtClean="0"/>
              <a:t> In this webinar , we will discuss the monitoring of the babies</a:t>
            </a:r>
            <a:r>
              <a:rPr lang="en-IN" baseline="0" dirty="0" smtClean="0"/>
              <a:t> who receive the blood component transfusion   </a:t>
            </a:r>
            <a:endParaRPr lang="en-IN" baseline="0" dirty="0"/>
          </a:p>
          <a:p>
            <a:r>
              <a:rPr lang="en-IN" baseline="0" dirty="0"/>
              <a:t> 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7F814-C2F5-4AA8-AEC4-C867D838570F}" type="slidenum">
              <a:rPr lang="en-IN" smtClean="0"/>
              <a:pPr/>
              <a:t>1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1338313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2</a:t>
            </a:r>
          </a:p>
          <a:p>
            <a:r>
              <a:rPr lang="en-IN" dirty="0" smtClean="0"/>
              <a:t>Dear</a:t>
            </a:r>
            <a:r>
              <a:rPr lang="en-IN" baseline="0" dirty="0" smtClean="0"/>
              <a:t> friends ,</a:t>
            </a:r>
          </a:p>
          <a:p>
            <a:r>
              <a:rPr lang="en-IN" baseline="0" dirty="0" smtClean="0"/>
              <a:t>Here we will see , what  monitoring is needed for the babies receiving the transfusion </a:t>
            </a:r>
          </a:p>
          <a:p>
            <a:pPr marL="742188" lvl="2" indent="-17780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IN" sz="2400" cap="none" dirty="0" smtClean="0"/>
              <a:t>Before transfusion  </a:t>
            </a:r>
          </a:p>
          <a:p>
            <a:pPr marL="742188" lvl="2" indent="-17780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IN" sz="2400" cap="none" dirty="0" smtClean="0"/>
              <a:t>During transfusion </a:t>
            </a:r>
          </a:p>
          <a:p>
            <a:pPr marL="742188" lvl="2" indent="-17780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IN" sz="2400" dirty="0" smtClean="0"/>
              <a:t>After transfusion </a:t>
            </a:r>
            <a:r>
              <a:rPr lang="en-IN" sz="2400" cap="none" dirty="0" smtClean="0"/>
              <a:t> 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7F814-C2F5-4AA8-AEC4-C867D838570F}" type="slidenum">
              <a:rPr lang="en-IN" smtClean="0"/>
              <a:pPr/>
              <a:t>2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20463649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SLIDE 3</a:t>
            </a:r>
          </a:p>
          <a:p>
            <a:endParaRPr lang="en-US" dirty="0" smtClean="0"/>
          </a:p>
          <a:p>
            <a:r>
              <a:rPr lang="en-US" dirty="0" smtClean="0"/>
              <a:t>Understanding that the monitoring of the neonate is</a:t>
            </a:r>
            <a:r>
              <a:rPr lang="en-US" baseline="0" dirty="0" smtClean="0"/>
              <a:t> important all through , let us now see what monitoring should be done prior to transfusion,</a:t>
            </a:r>
          </a:p>
          <a:p>
            <a:pPr>
              <a:buFont typeface="Arial" pitchFamily="34" charset="0"/>
              <a:buChar char="•"/>
            </a:pPr>
            <a:r>
              <a:rPr lang="en-US" baseline="0" dirty="0" smtClean="0"/>
              <a:t> It is very important to document , what was the indication for the transfusion and what were the levels of </a:t>
            </a:r>
            <a:r>
              <a:rPr lang="en-US" baseline="0" dirty="0" err="1" smtClean="0"/>
              <a:t>Hb</a:t>
            </a:r>
            <a:r>
              <a:rPr lang="en-US" baseline="0" dirty="0" smtClean="0"/>
              <a:t> or the platelet before the transfusion </a:t>
            </a:r>
          </a:p>
          <a:p>
            <a:pPr>
              <a:buFont typeface="Arial" pitchFamily="34" charset="0"/>
              <a:buChar char="•"/>
            </a:pPr>
            <a:r>
              <a:rPr lang="en-US" baseline="0" dirty="0" smtClean="0"/>
              <a:t> As the transfusion is a invasive procedure , one should talk to the parents about the procedure and take a consent </a:t>
            </a:r>
          </a:p>
          <a:p>
            <a:pPr>
              <a:buFont typeface="Arial" pitchFamily="34" charset="0"/>
              <a:buChar char="•"/>
            </a:pPr>
            <a:r>
              <a:rPr lang="en-US" baseline="0" dirty="0" smtClean="0"/>
              <a:t>One should always , recheck and  document the details of the lot and the bag . This is mandatory prior to any transfusion</a:t>
            </a:r>
          </a:p>
          <a:p>
            <a:pPr>
              <a:buFont typeface="Arial" pitchFamily="34" charset="0"/>
              <a:buChar char="•"/>
            </a:pPr>
            <a:r>
              <a:rPr lang="en-US" baseline="0" dirty="0" smtClean="0"/>
              <a:t>One should legibly and clearly document the rate and volume of the component to be given , and the same should also be communicated to the nursing staff taking care of the baby </a:t>
            </a:r>
          </a:p>
          <a:p>
            <a:pPr>
              <a:buFont typeface="Arial" pitchFamily="34" charset="0"/>
              <a:buChar char="•"/>
            </a:pPr>
            <a:r>
              <a:rPr lang="en-US" baseline="0" dirty="0" smtClean="0"/>
              <a:t> The transfusion can be given through the </a:t>
            </a:r>
            <a:r>
              <a:rPr lang="en-IN" sz="1200" cap="none" dirty="0" smtClean="0"/>
              <a:t>through peripheral intravenous or central venous line , and should not</a:t>
            </a:r>
            <a:r>
              <a:rPr lang="en-IN" sz="1200" cap="none" baseline="0" dirty="0" smtClean="0"/>
              <a:t> be given any other line </a:t>
            </a:r>
          </a:p>
          <a:p>
            <a:pPr>
              <a:buFont typeface="Arial" pitchFamily="34" charset="0"/>
              <a:buNone/>
            </a:pPr>
            <a:r>
              <a:rPr lang="en-IN" sz="1200" cap="none" baseline="0" dirty="0" smtClean="0"/>
              <a:t>Having knowing these important considerations , one should not forget to take the samples for determining the aetiology prior to transfusion , as the results will be difficult to interpret once the baby is transfused </a:t>
            </a:r>
            <a:endParaRPr lang="en-US" baseline="0" dirty="0" smtClean="0"/>
          </a:p>
          <a:p>
            <a:pPr>
              <a:buFont typeface="Arial" pitchFamily="34" charset="0"/>
              <a:buChar char="•"/>
            </a:pPr>
            <a:endParaRPr lang="en-US" baseline="0" dirty="0" smtClean="0"/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7F814-C2F5-4AA8-AEC4-C867D838570F}" type="slidenum">
              <a:rPr lang="en-IN" smtClean="0"/>
              <a:pPr/>
              <a:t>3</a:t>
            </a:fld>
            <a:endParaRPr lang="en-I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Now , once we have gone though the checklist to be completed prior to transfusion…… let us now see what important monitoring is needed during</a:t>
            </a:r>
            <a:r>
              <a:rPr lang="en-US" baseline="0" dirty="0" smtClean="0"/>
              <a:t> the transfusion </a:t>
            </a:r>
          </a:p>
          <a:p>
            <a:endParaRPr lang="en-US" baseline="0" dirty="0" smtClean="0"/>
          </a:p>
          <a:p>
            <a:r>
              <a:rPr lang="en-US" baseline="0" dirty="0" smtClean="0"/>
              <a:t>Every vital is important during the transfusion , hence the baby should be monitored for variation in</a:t>
            </a:r>
          </a:p>
          <a:p>
            <a:pPr marL="700405" lvl="2" indent="-288925">
              <a:buFont typeface="Wingdings" pitchFamily="2" charset="2"/>
              <a:buChar char="§"/>
            </a:pPr>
            <a:r>
              <a:rPr lang="en-IN" sz="1600" cap="none" dirty="0" smtClean="0"/>
              <a:t>Temperature </a:t>
            </a:r>
          </a:p>
          <a:p>
            <a:pPr marL="700405" lvl="2" indent="-288925">
              <a:buFont typeface="Wingdings" pitchFamily="2" charset="2"/>
              <a:buChar char="§"/>
            </a:pPr>
            <a:r>
              <a:rPr lang="en-IN" sz="1600" cap="none" dirty="0" smtClean="0"/>
              <a:t>Spo2</a:t>
            </a:r>
          </a:p>
          <a:p>
            <a:pPr marL="700405" lvl="2" indent="-288925">
              <a:buFont typeface="Wingdings" pitchFamily="2" charset="2"/>
              <a:buChar char="§"/>
            </a:pPr>
            <a:r>
              <a:rPr lang="en-IN" sz="1600" dirty="0" smtClean="0"/>
              <a:t>Heart rate </a:t>
            </a:r>
            <a:endParaRPr lang="en-IN" sz="1600" cap="none" dirty="0" smtClean="0"/>
          </a:p>
          <a:p>
            <a:pPr marL="700405" lvl="2" indent="-288925">
              <a:buFont typeface="Wingdings" pitchFamily="2" charset="2"/>
              <a:buChar char="§"/>
            </a:pPr>
            <a:r>
              <a:rPr lang="en-IN" sz="1600" cap="none" dirty="0" smtClean="0"/>
              <a:t>BP / CFT</a:t>
            </a:r>
          </a:p>
          <a:p>
            <a:pPr marL="700405" lvl="2" indent="-288925">
              <a:buFont typeface="Wingdings" pitchFamily="2" charset="2"/>
              <a:buChar char="§"/>
            </a:pPr>
            <a:r>
              <a:rPr lang="en-IN" sz="1600" cap="none" dirty="0" smtClean="0"/>
              <a:t>Urine output </a:t>
            </a:r>
          </a:p>
          <a:p>
            <a:pPr marL="700405" lvl="2" indent="-288925">
              <a:buFont typeface="Wingdings" pitchFamily="2" charset="2"/>
              <a:buChar char="§"/>
            </a:pPr>
            <a:r>
              <a:rPr lang="en-IN" sz="1600" cap="none" dirty="0" smtClean="0"/>
              <a:t>Respiratory rate        every hour , or more</a:t>
            </a:r>
            <a:r>
              <a:rPr lang="en-IN" sz="1600" cap="none" baseline="0" dirty="0" smtClean="0"/>
              <a:t> frequently in case of sick babies</a:t>
            </a:r>
          </a:p>
          <a:p>
            <a:pPr marL="700405" lvl="2" indent="-288925">
              <a:buFont typeface="Wingdings" pitchFamily="2" charset="2"/>
              <a:buNone/>
            </a:pPr>
            <a:endParaRPr lang="en-IN" sz="1600" cap="none" baseline="0" dirty="0" smtClean="0"/>
          </a:p>
          <a:p>
            <a:pPr marL="700405" lvl="2" indent="-288925">
              <a:buFont typeface="Wingdings" pitchFamily="2" charset="2"/>
              <a:buNone/>
            </a:pPr>
            <a:r>
              <a:rPr lang="en-IN" sz="1600" cap="none" baseline="0" dirty="0" smtClean="0"/>
              <a:t>At sometimes , the transfusion volume is administered fast unknowingly , hence one should always regularly check the amount of blood component left , and determine if this is appropriate  for the time elapsed  </a:t>
            </a:r>
          </a:p>
          <a:p>
            <a:pPr marL="700405" lvl="2" indent="-288925">
              <a:buFont typeface="Wingdings" pitchFamily="2" charset="2"/>
              <a:buNone/>
            </a:pPr>
            <a:endParaRPr lang="en-IN" sz="1600" cap="none" baseline="0" dirty="0" smtClean="0"/>
          </a:p>
          <a:p>
            <a:pPr marL="700405" lvl="2" indent="-288925">
              <a:buFont typeface="Wingdings" pitchFamily="2" charset="2"/>
              <a:buNone/>
            </a:pPr>
            <a:r>
              <a:rPr lang="en-IN" sz="1600" cap="none" baseline="0" dirty="0" smtClean="0"/>
              <a:t>Needless to say , one should always be looking for the local site complication actively and regularly </a:t>
            </a:r>
          </a:p>
          <a:p>
            <a:pPr marL="700405" lvl="2" indent="-288925">
              <a:buFont typeface="Wingdings" pitchFamily="2" charset="2"/>
              <a:buChar char="§"/>
            </a:pPr>
            <a:endParaRPr lang="en-IN" sz="1600" cap="none" baseline="0" dirty="0" smtClean="0"/>
          </a:p>
          <a:p>
            <a:pPr marL="700405" lvl="2" indent="-288925">
              <a:buFont typeface="Wingdings" pitchFamily="2" charset="2"/>
              <a:buChar char="§"/>
            </a:pPr>
            <a:endParaRPr lang="en-IN" sz="1600" cap="none" baseline="0" dirty="0" smtClean="0"/>
          </a:p>
          <a:p>
            <a:pPr marL="700405" lvl="2" indent="-288925">
              <a:buFont typeface="Wingdings" pitchFamily="2" charset="2"/>
              <a:buChar char="§"/>
            </a:pPr>
            <a:endParaRPr lang="en-IN" sz="1600" cap="none" baseline="0" dirty="0" smtClean="0"/>
          </a:p>
          <a:p>
            <a:pPr marL="700405" lvl="2" indent="-288925">
              <a:buFont typeface="Wingdings" pitchFamily="2" charset="2"/>
              <a:buChar char="§"/>
            </a:pPr>
            <a:endParaRPr lang="en-IN" sz="1600" cap="none" dirty="0" smtClean="0"/>
          </a:p>
          <a:p>
            <a:r>
              <a:rPr lang="en-US" baseline="0" dirty="0" smtClean="0"/>
              <a:t> </a:t>
            </a:r>
          </a:p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7F814-C2F5-4AA8-AEC4-C867D838570F}" type="slidenum">
              <a:rPr lang="en-IN" smtClean="0"/>
              <a:pPr/>
              <a:t>4</a:t>
            </a:fld>
            <a:endParaRPr lang="en-I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pPr marL="395288" indent="-273050">
              <a:buFont typeface="Wingdings" pitchFamily="2" charset="2"/>
              <a:buNone/>
            </a:pPr>
            <a:r>
              <a:rPr lang="en-IN" sz="2800" cap="none" dirty="0" smtClean="0"/>
              <a:t>SLIDE</a:t>
            </a:r>
            <a:r>
              <a:rPr lang="en-IN" sz="2800" cap="none" baseline="0" dirty="0" smtClean="0"/>
              <a:t> 5</a:t>
            </a:r>
          </a:p>
          <a:p>
            <a:pPr marL="395288" indent="-273050">
              <a:buFont typeface="Wingdings" pitchFamily="2" charset="2"/>
              <a:buNone/>
            </a:pPr>
            <a:endParaRPr lang="en-IN" sz="2800" cap="none" baseline="0" dirty="0" smtClean="0"/>
          </a:p>
          <a:p>
            <a:pPr marL="395288" indent="-273050">
              <a:buFont typeface="Wingdings" pitchFamily="2" charset="2"/>
              <a:buNone/>
            </a:pPr>
            <a:r>
              <a:rPr lang="en-IN" sz="2800" cap="none" baseline="0" dirty="0" smtClean="0"/>
              <a:t>Once the transfusion is over , the baby is still at risk of complications ...hence </a:t>
            </a:r>
          </a:p>
          <a:p>
            <a:pPr marL="395288" indent="-273050">
              <a:buFont typeface="Wingdings" pitchFamily="2" charset="2"/>
              <a:buNone/>
            </a:pPr>
            <a:r>
              <a:rPr lang="en-IN" sz="2800" cap="none" baseline="0" dirty="0" smtClean="0"/>
              <a:t>The monitoring of the baby should continue  for another 2 to 4 hrs ,</a:t>
            </a:r>
          </a:p>
          <a:p>
            <a:pPr marL="395288" indent="-273050">
              <a:buFont typeface="Wingdings" pitchFamily="2" charset="2"/>
              <a:buChar char="§"/>
            </a:pPr>
            <a:r>
              <a:rPr lang="en-IN" sz="2800" cap="none" dirty="0" smtClean="0"/>
              <a:t>Restart feeding/ Maintenance fluids  if stopped</a:t>
            </a:r>
          </a:p>
          <a:p>
            <a:pPr marL="395288" indent="-273050">
              <a:buFont typeface="Wingdings" pitchFamily="2" charset="2"/>
              <a:buChar char="§"/>
            </a:pPr>
            <a:r>
              <a:rPr lang="en-IN" sz="2800" dirty="0" smtClean="0"/>
              <a:t>Inform the parents about the completion of the transfusion</a:t>
            </a:r>
          </a:p>
          <a:p>
            <a:pPr marL="395288" indent="-273050">
              <a:buFont typeface="Wingdings" pitchFamily="2" charset="2"/>
              <a:buChar char="§"/>
            </a:pPr>
            <a:endParaRPr lang="en-IN" sz="2800" dirty="0" smtClean="0"/>
          </a:p>
          <a:p>
            <a:pPr marL="395288" indent="-273050">
              <a:buFont typeface="Wingdings" pitchFamily="2" charset="2"/>
              <a:buNone/>
            </a:pPr>
            <a:r>
              <a:rPr lang="en-IN" sz="2800" dirty="0" smtClean="0"/>
              <a:t>Routine</a:t>
            </a:r>
            <a:r>
              <a:rPr lang="en-IN" sz="2800" baseline="0" dirty="0" smtClean="0"/>
              <a:t> estimation of the </a:t>
            </a:r>
            <a:r>
              <a:rPr lang="en-IN" sz="2800" baseline="0" dirty="0" err="1" smtClean="0"/>
              <a:t>Hb</a:t>
            </a:r>
            <a:r>
              <a:rPr lang="en-IN" sz="2800" baseline="0" dirty="0" smtClean="0"/>
              <a:t> or the platelet levels after transfusion is not required , however it may be required in situations where </a:t>
            </a:r>
            <a:endParaRPr lang="en-IN" sz="2800" dirty="0" smtClean="0"/>
          </a:p>
          <a:p>
            <a:pPr marL="395288" indent="-273050">
              <a:buFont typeface="Wingdings" pitchFamily="2" charset="2"/>
              <a:buChar char="§"/>
            </a:pPr>
            <a:r>
              <a:rPr lang="en-IN" sz="2800" dirty="0" smtClean="0"/>
              <a:t>Repeat level of the </a:t>
            </a:r>
            <a:r>
              <a:rPr lang="en-IN" sz="2800" dirty="0" err="1" smtClean="0"/>
              <a:t>Hb</a:t>
            </a:r>
            <a:r>
              <a:rPr lang="en-IN" sz="2800" dirty="0" smtClean="0"/>
              <a:t> of platelet are done only if indicated like </a:t>
            </a:r>
          </a:p>
          <a:p>
            <a:pPr marL="870776" lvl="2" indent="-273050">
              <a:buFont typeface="Wingdings" pitchFamily="2" charset="2"/>
              <a:buChar char="§"/>
            </a:pPr>
            <a:r>
              <a:rPr lang="en-IN" sz="2200" dirty="0" smtClean="0"/>
              <a:t>Baby not improving </a:t>
            </a:r>
          </a:p>
          <a:p>
            <a:pPr marL="870776" lvl="2" indent="-273050">
              <a:buFont typeface="Wingdings" pitchFamily="2" charset="2"/>
              <a:buChar char="§"/>
            </a:pPr>
            <a:r>
              <a:rPr lang="en-IN" sz="2200" dirty="0" smtClean="0"/>
              <a:t>Severe anaemia or thrombocytopenia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7F814-C2F5-4AA8-AEC4-C867D838570F}" type="slidenum">
              <a:rPr lang="en-IN" smtClean="0"/>
              <a:pPr/>
              <a:t>5</a:t>
            </a:fld>
            <a:endParaRPr lang="en-I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824695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223375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110064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85860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876479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710993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446049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573007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57291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250032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04242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19729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5038" y="1356360"/>
            <a:ext cx="7543800" cy="2161032"/>
          </a:xfrm>
        </p:spPr>
        <p:txBody>
          <a:bodyPr>
            <a:normAutofit fontScale="90000"/>
          </a:bodyPr>
          <a:lstStyle/>
          <a:p>
            <a:r>
              <a:rPr lang="en-IN" sz="5400" dirty="0" smtClean="0"/>
              <a:t>Monitoring of a preterm baby receiving blood component transfusion   </a:t>
            </a:r>
            <a:endParaRPr lang="en-IN" sz="54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2724762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768" y="584013"/>
            <a:ext cx="7519386" cy="960117"/>
          </a:xfrm>
        </p:spPr>
        <p:txBody>
          <a:bodyPr/>
          <a:lstStyle/>
          <a:p>
            <a:r>
              <a:rPr lang="en-IN" dirty="0">
                <a:solidFill>
                  <a:srgbClr val="C00000"/>
                </a:solidFill>
              </a:rPr>
              <a:t>Learning Objectives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6280" y="1813559"/>
            <a:ext cx="7863840" cy="4048663"/>
          </a:xfrm>
        </p:spPr>
        <p:txBody>
          <a:bodyPr>
            <a:normAutofit/>
          </a:bodyPr>
          <a:lstStyle/>
          <a:p>
            <a:pPr marL="266700" indent="-177800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IN" sz="3200" cap="none" dirty="0" smtClean="0"/>
              <a:t> Monitoring of the babies receiving transfusion </a:t>
            </a:r>
            <a:endParaRPr lang="en-IN" sz="3200" cap="none" dirty="0"/>
          </a:p>
          <a:p>
            <a:pPr marL="742188" lvl="2" indent="-17780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IN" sz="2400" cap="none" dirty="0" smtClean="0"/>
              <a:t>Before transfusion  </a:t>
            </a:r>
            <a:endParaRPr lang="en-IN" sz="2400" cap="none" dirty="0"/>
          </a:p>
          <a:p>
            <a:pPr marL="742188" lvl="2" indent="-17780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IN" sz="2400" cap="none" dirty="0" smtClean="0"/>
              <a:t>During transfusion </a:t>
            </a:r>
          </a:p>
          <a:p>
            <a:pPr marL="742188" lvl="2" indent="-17780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IN" sz="2400" dirty="0" smtClean="0"/>
              <a:t>After transfusion </a:t>
            </a:r>
            <a:r>
              <a:rPr lang="en-IN" sz="2400" cap="none" dirty="0" smtClean="0"/>
              <a:t> </a:t>
            </a:r>
            <a:endParaRPr lang="en-IN" sz="2400" cap="none" dirty="0"/>
          </a:p>
        </p:txBody>
      </p:sp>
    </p:spTree>
    <p:extLst>
      <p:ext uri="{BB962C8B-B14F-4D97-AF65-F5344CB8AC3E}">
        <p14:creationId xmlns="" xmlns:p14="http://schemas.microsoft.com/office/powerpoint/2010/main" val="3543403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" y="618518"/>
            <a:ext cx="8442960" cy="873853"/>
          </a:xfrm>
        </p:spPr>
        <p:txBody>
          <a:bodyPr/>
          <a:lstStyle/>
          <a:p>
            <a:r>
              <a:rPr lang="en-IN" dirty="0">
                <a:solidFill>
                  <a:srgbClr val="C00000"/>
                </a:solidFill>
              </a:rPr>
              <a:t>Before transfusion 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0" y="1996440"/>
            <a:ext cx="7482840" cy="3794760"/>
          </a:xfrm>
        </p:spPr>
        <p:txBody>
          <a:bodyPr>
            <a:normAutofit fontScale="92500" lnSpcReduction="10000"/>
          </a:bodyPr>
          <a:lstStyle/>
          <a:p>
            <a:pPr marL="457200" indent="-168275">
              <a:buFont typeface="Wingdings" pitchFamily="2" charset="2"/>
              <a:buChar char="§"/>
            </a:pPr>
            <a:r>
              <a:rPr lang="en-IN" sz="2400" cap="none" dirty="0"/>
              <a:t>Document</a:t>
            </a:r>
          </a:p>
          <a:p>
            <a:pPr marL="640080" lvl="2" indent="-168275">
              <a:buFont typeface="Wingdings" pitchFamily="2" charset="2"/>
              <a:buChar char="§"/>
            </a:pPr>
            <a:r>
              <a:rPr lang="en-IN" sz="1600" cap="none" dirty="0"/>
              <a:t>Indication</a:t>
            </a:r>
          </a:p>
          <a:p>
            <a:pPr marL="640080" lvl="2" indent="-168275">
              <a:buFont typeface="Wingdings" pitchFamily="2" charset="2"/>
              <a:buChar char="§"/>
            </a:pPr>
            <a:r>
              <a:rPr lang="en-IN" sz="1600" cap="none" dirty="0"/>
              <a:t>Pre-transfusion </a:t>
            </a:r>
            <a:r>
              <a:rPr lang="en-IN" sz="1600" cap="none" dirty="0" err="1" smtClean="0"/>
              <a:t>Hb</a:t>
            </a:r>
            <a:r>
              <a:rPr lang="en-IN" sz="1600" cap="none" dirty="0" smtClean="0"/>
              <a:t> Platelet counts</a:t>
            </a:r>
            <a:endParaRPr lang="en-IN" sz="1600" cap="none" dirty="0"/>
          </a:p>
          <a:p>
            <a:pPr marL="457200" indent="-168275">
              <a:buFont typeface="Wingdings" pitchFamily="2" charset="2"/>
              <a:buChar char="§"/>
            </a:pPr>
            <a:r>
              <a:rPr lang="en-IN" sz="2400" cap="none" dirty="0"/>
              <a:t>Identify the baby and take consent from parents</a:t>
            </a:r>
          </a:p>
          <a:p>
            <a:pPr marL="457200" indent="-168275">
              <a:buFont typeface="Wingdings" pitchFamily="2" charset="2"/>
              <a:buChar char="§"/>
            </a:pPr>
            <a:r>
              <a:rPr lang="en-IN" sz="2400" cap="none" dirty="0"/>
              <a:t>Check and label the bag </a:t>
            </a:r>
          </a:p>
          <a:p>
            <a:pPr marL="457200" indent="-168275">
              <a:buFont typeface="Wingdings" pitchFamily="2" charset="2"/>
              <a:buChar char="§"/>
            </a:pPr>
            <a:r>
              <a:rPr lang="en-IN" sz="2400" cap="none" dirty="0"/>
              <a:t>Prescribe the correct volume/ rate in the treatment chart of the baby </a:t>
            </a:r>
          </a:p>
          <a:p>
            <a:pPr marL="457200" indent="-168275">
              <a:buFont typeface="Wingdings" pitchFamily="2" charset="2"/>
              <a:buChar char="§"/>
            </a:pPr>
            <a:r>
              <a:rPr lang="en-IN" sz="2400" cap="none" dirty="0"/>
              <a:t>Transfuse only through peripheral intravenous or central venous line , no other line should be used </a:t>
            </a:r>
          </a:p>
          <a:p>
            <a:pPr marL="457200" indent="-168275">
              <a:buFont typeface="Wingdings" pitchFamily="2" charset="2"/>
              <a:buChar char="§"/>
            </a:pPr>
            <a:r>
              <a:rPr lang="en-IN" sz="2400" cap="none" dirty="0"/>
              <a:t>Do any sampling for the cause of anaemia if any</a:t>
            </a:r>
          </a:p>
          <a:p>
            <a:endParaRPr lang="en-IN" cap="none" dirty="0"/>
          </a:p>
          <a:p>
            <a:pPr marL="0" indent="0">
              <a:buNone/>
            </a:pPr>
            <a:endParaRPr lang="en-IN" cap="none" dirty="0"/>
          </a:p>
          <a:p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3443227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" y="618518"/>
            <a:ext cx="7726680" cy="882479"/>
          </a:xfrm>
        </p:spPr>
        <p:txBody>
          <a:bodyPr/>
          <a:lstStyle/>
          <a:p>
            <a:r>
              <a:rPr lang="en-IN" dirty="0">
                <a:solidFill>
                  <a:srgbClr val="C00000"/>
                </a:solidFill>
              </a:rPr>
              <a:t>During transfusion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0520" y="1664899"/>
            <a:ext cx="8244840" cy="4126301"/>
          </a:xfrm>
        </p:spPr>
        <p:txBody>
          <a:bodyPr>
            <a:normAutofit/>
          </a:bodyPr>
          <a:lstStyle/>
          <a:p>
            <a:pPr marL="517525" indent="-288925">
              <a:buFont typeface="Wingdings" pitchFamily="2" charset="2"/>
              <a:buChar char="§"/>
            </a:pPr>
            <a:r>
              <a:rPr lang="en-IN" sz="2400" cap="none" dirty="0"/>
              <a:t>Adherence of strict asepsis</a:t>
            </a:r>
          </a:p>
          <a:p>
            <a:pPr marL="517525" indent="-288925">
              <a:buFont typeface="Wingdings" pitchFamily="2" charset="2"/>
              <a:buChar char="§"/>
            </a:pPr>
            <a:r>
              <a:rPr lang="en-IN" sz="2400" cap="none" dirty="0"/>
              <a:t>Monitor vitals </a:t>
            </a:r>
            <a:r>
              <a:rPr lang="en-IN" sz="2400" cap="none" dirty="0" smtClean="0"/>
              <a:t> every 30 minutes to 1 hr</a:t>
            </a:r>
            <a:endParaRPr lang="en-IN" sz="2400" cap="none" dirty="0"/>
          </a:p>
          <a:p>
            <a:pPr marL="700405" lvl="2" indent="-288925">
              <a:buFont typeface="Wingdings" pitchFamily="2" charset="2"/>
              <a:buChar char="§"/>
            </a:pPr>
            <a:r>
              <a:rPr lang="en-IN" sz="1600" cap="none" dirty="0" smtClean="0"/>
              <a:t>Temperature </a:t>
            </a:r>
            <a:endParaRPr lang="en-IN" sz="1600" cap="none" dirty="0"/>
          </a:p>
          <a:p>
            <a:pPr marL="700405" lvl="2" indent="-288925">
              <a:buFont typeface="Wingdings" pitchFamily="2" charset="2"/>
              <a:buChar char="§"/>
            </a:pPr>
            <a:r>
              <a:rPr lang="en-IN" sz="1600" cap="none" dirty="0" smtClean="0"/>
              <a:t>Spo2</a:t>
            </a:r>
          </a:p>
          <a:p>
            <a:pPr marL="700405" lvl="2" indent="-288925">
              <a:buFont typeface="Wingdings" pitchFamily="2" charset="2"/>
              <a:buChar char="§"/>
            </a:pPr>
            <a:r>
              <a:rPr lang="en-IN" sz="1600" dirty="0" smtClean="0"/>
              <a:t>Heart rate </a:t>
            </a:r>
            <a:endParaRPr lang="en-IN" sz="1600" cap="none" dirty="0"/>
          </a:p>
          <a:p>
            <a:pPr marL="700405" lvl="2" indent="-288925">
              <a:buFont typeface="Wingdings" pitchFamily="2" charset="2"/>
              <a:buChar char="§"/>
            </a:pPr>
            <a:r>
              <a:rPr lang="en-IN" sz="1600" cap="none" dirty="0"/>
              <a:t>BP / CFT</a:t>
            </a:r>
          </a:p>
          <a:p>
            <a:pPr marL="700405" lvl="2" indent="-288925">
              <a:buFont typeface="Wingdings" pitchFamily="2" charset="2"/>
              <a:buChar char="§"/>
            </a:pPr>
            <a:r>
              <a:rPr lang="en-IN" sz="1600" cap="none" dirty="0"/>
              <a:t>Urine output </a:t>
            </a:r>
          </a:p>
          <a:p>
            <a:pPr marL="700405" lvl="2" indent="-288925">
              <a:buFont typeface="Wingdings" pitchFamily="2" charset="2"/>
              <a:buChar char="§"/>
            </a:pPr>
            <a:r>
              <a:rPr lang="en-IN" sz="1600" cap="none" dirty="0"/>
              <a:t>Respiratory rate </a:t>
            </a:r>
          </a:p>
          <a:p>
            <a:pPr marL="517525" indent="-288925">
              <a:buFont typeface="Wingdings" pitchFamily="2" charset="2"/>
              <a:buChar char="§"/>
            </a:pPr>
            <a:r>
              <a:rPr lang="en-IN" sz="2400" cap="none" dirty="0"/>
              <a:t>Rate of the administration , judge by volume left and time passed </a:t>
            </a:r>
          </a:p>
          <a:p>
            <a:pPr marL="517525" indent="-288925">
              <a:buFont typeface="Wingdings" pitchFamily="2" charset="2"/>
              <a:buChar char="§"/>
            </a:pPr>
            <a:r>
              <a:rPr lang="en-IN" sz="2400" cap="none" dirty="0"/>
              <a:t>Local site complications </a:t>
            </a:r>
          </a:p>
          <a:p>
            <a:pPr lvl="1"/>
            <a:endParaRPr lang="en-IN" cap="none" dirty="0"/>
          </a:p>
        </p:txBody>
      </p:sp>
    </p:spTree>
    <p:extLst>
      <p:ext uri="{BB962C8B-B14F-4D97-AF65-F5344CB8AC3E}">
        <p14:creationId xmlns="" xmlns:p14="http://schemas.microsoft.com/office/powerpoint/2010/main" val="2861306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4360" y="618518"/>
            <a:ext cx="7788639" cy="977370"/>
          </a:xfrm>
        </p:spPr>
        <p:txBody>
          <a:bodyPr/>
          <a:lstStyle/>
          <a:p>
            <a:r>
              <a:rPr lang="en-IN" dirty="0">
                <a:solidFill>
                  <a:srgbClr val="C00000"/>
                </a:solidFill>
              </a:rPr>
              <a:t>After transfusion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828801"/>
            <a:ext cx="7528560" cy="3962399"/>
          </a:xfrm>
        </p:spPr>
        <p:txBody>
          <a:bodyPr>
            <a:normAutofit/>
          </a:bodyPr>
          <a:lstStyle/>
          <a:p>
            <a:pPr marL="395288" indent="-273050">
              <a:buFont typeface="Wingdings" pitchFamily="2" charset="2"/>
              <a:buChar char="§"/>
            </a:pPr>
            <a:r>
              <a:rPr lang="en-IN" sz="2800" cap="none" dirty="0"/>
              <a:t>Continue monitoring for 2 to 4 hrs</a:t>
            </a:r>
          </a:p>
          <a:p>
            <a:pPr marL="395288" indent="-273050">
              <a:buFont typeface="Wingdings" pitchFamily="2" charset="2"/>
              <a:buChar char="§"/>
            </a:pPr>
            <a:r>
              <a:rPr lang="en-IN" sz="2800" cap="none" dirty="0" smtClean="0"/>
              <a:t>Restart </a:t>
            </a:r>
            <a:r>
              <a:rPr lang="en-IN" sz="2800" cap="none" dirty="0"/>
              <a:t>feeding/ Maintenance fluids  if </a:t>
            </a:r>
            <a:r>
              <a:rPr lang="en-IN" sz="2800" cap="none" dirty="0" smtClean="0"/>
              <a:t>stopped</a:t>
            </a:r>
          </a:p>
          <a:p>
            <a:pPr marL="395288" indent="-273050">
              <a:buFont typeface="Wingdings" pitchFamily="2" charset="2"/>
              <a:buChar char="§"/>
            </a:pPr>
            <a:r>
              <a:rPr lang="en-IN" sz="2800" dirty="0" smtClean="0"/>
              <a:t>Inform the parents about the completion of the transfusion</a:t>
            </a:r>
          </a:p>
          <a:p>
            <a:pPr marL="395288" indent="-273050">
              <a:buFont typeface="Wingdings" pitchFamily="2" charset="2"/>
              <a:buChar char="§"/>
            </a:pPr>
            <a:r>
              <a:rPr lang="en-IN" sz="2800" dirty="0" err="1" smtClean="0"/>
              <a:t>Hb</a:t>
            </a:r>
            <a:r>
              <a:rPr lang="en-IN" sz="2800" dirty="0" smtClean="0"/>
              <a:t> or platelet levels need to be repeated only if : </a:t>
            </a:r>
          </a:p>
          <a:p>
            <a:pPr marL="870776" lvl="2" indent="-273050">
              <a:buFont typeface="Wingdings" pitchFamily="2" charset="2"/>
              <a:buChar char="§"/>
            </a:pPr>
            <a:r>
              <a:rPr lang="en-IN" sz="2200" dirty="0" smtClean="0"/>
              <a:t>Baby  is not improving </a:t>
            </a:r>
          </a:p>
          <a:p>
            <a:pPr marL="870776" lvl="2" indent="-273050">
              <a:buFont typeface="Wingdings" pitchFamily="2" charset="2"/>
              <a:buChar char="§"/>
            </a:pPr>
            <a:r>
              <a:rPr lang="en-IN" sz="2200" dirty="0" smtClean="0"/>
              <a:t> In case of severe anaemia or thrombocytopenia </a:t>
            </a:r>
            <a:r>
              <a:rPr lang="en-IN" sz="2200" cap="none" dirty="0" smtClean="0"/>
              <a:t> </a:t>
            </a:r>
          </a:p>
          <a:p>
            <a:endParaRPr lang="en-IN" cap="none" dirty="0"/>
          </a:p>
        </p:txBody>
      </p:sp>
    </p:spTree>
    <p:extLst>
      <p:ext uri="{BB962C8B-B14F-4D97-AF65-F5344CB8AC3E}">
        <p14:creationId xmlns="" xmlns:p14="http://schemas.microsoft.com/office/powerpoint/2010/main" val="14021040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" y="618518"/>
            <a:ext cx="8244840" cy="934238"/>
          </a:xfrm>
        </p:spPr>
        <p:txBody>
          <a:bodyPr/>
          <a:lstStyle/>
          <a:p>
            <a:r>
              <a:rPr lang="en-IN" dirty="0" smtClean="0">
                <a:solidFill>
                  <a:srgbClr val="C00000"/>
                </a:solidFill>
              </a:rPr>
              <a:t> Summary  </a:t>
            </a:r>
            <a:endParaRPr lang="en-IN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0520" y="1699405"/>
            <a:ext cx="7955280" cy="4091795"/>
          </a:xfrm>
        </p:spPr>
        <p:txBody>
          <a:bodyPr>
            <a:noAutofit/>
          </a:bodyPr>
          <a:lstStyle/>
          <a:p>
            <a:pPr marL="517525" indent="-228600">
              <a:buNone/>
            </a:pPr>
            <a:r>
              <a:rPr lang="en-IN" sz="3200" cap="none" dirty="0" smtClean="0"/>
              <a:t>  Monitoring is a very important part of transfusion in preterm neonates  it should include </a:t>
            </a:r>
            <a:endParaRPr lang="en-IN" sz="3200" cap="none" dirty="0"/>
          </a:p>
          <a:p>
            <a:pPr marL="810133" lvl="1" indent="-228600">
              <a:buFont typeface="Wingdings" pitchFamily="2" charset="2"/>
              <a:buChar char="§"/>
            </a:pPr>
            <a:r>
              <a:rPr lang="en-IN" sz="2800" cap="none" dirty="0"/>
              <a:t>The preparation before transfusion and documentation is a </a:t>
            </a:r>
            <a:r>
              <a:rPr lang="en-IN" sz="2800" cap="none" dirty="0" smtClean="0"/>
              <a:t>vital</a:t>
            </a:r>
            <a:endParaRPr lang="en-IN" sz="2800" cap="none" dirty="0"/>
          </a:p>
          <a:p>
            <a:pPr marL="810133" lvl="1" indent="-228600">
              <a:buFont typeface="Wingdings" pitchFamily="2" charset="2"/>
              <a:buChar char="§"/>
            </a:pPr>
            <a:r>
              <a:rPr lang="en-IN" sz="2800" cap="none" dirty="0"/>
              <a:t>Monitoring the vitals during transfusion </a:t>
            </a:r>
            <a:r>
              <a:rPr lang="en-IN" sz="2800" dirty="0" smtClean="0"/>
              <a:t>is done frequently and aggressively in sick babies </a:t>
            </a:r>
            <a:endParaRPr lang="en-IN" sz="2800" cap="none" dirty="0"/>
          </a:p>
          <a:p>
            <a:pPr marL="810133" lvl="1" indent="-228600">
              <a:buFont typeface="Wingdings" pitchFamily="2" charset="2"/>
              <a:buChar char="§"/>
            </a:pPr>
            <a:r>
              <a:rPr lang="en-IN" sz="2800" cap="none" dirty="0" smtClean="0"/>
              <a:t>The monitoring should continue post transfusion for 2 to </a:t>
            </a:r>
            <a:r>
              <a:rPr lang="en-IN" sz="2800" cap="none" smtClean="0"/>
              <a:t>4 hours   </a:t>
            </a:r>
            <a:endParaRPr lang="en-IN" sz="2800" cap="none" dirty="0"/>
          </a:p>
        </p:txBody>
      </p:sp>
    </p:spTree>
    <p:extLst>
      <p:ext uri="{BB962C8B-B14F-4D97-AF65-F5344CB8AC3E}">
        <p14:creationId xmlns="" xmlns:p14="http://schemas.microsoft.com/office/powerpoint/2010/main" val="402803156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376</TotalTime>
  <Words>733</Words>
  <Application>Microsoft Office PowerPoint</Application>
  <PresentationFormat>On-screen Show (4:3)</PresentationFormat>
  <Paragraphs>95</Paragraphs>
  <Slides>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Retrospect</vt:lpstr>
      <vt:lpstr>Monitoring of a preterm baby receiving blood component transfusion   </vt:lpstr>
      <vt:lpstr>Learning Objectives </vt:lpstr>
      <vt:lpstr>Before transfusion ….</vt:lpstr>
      <vt:lpstr>During transfusion</vt:lpstr>
      <vt:lpstr>After transfusion</vt:lpstr>
      <vt:lpstr> Summary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Transfusion of Blood and components in preterm babies</dc:title>
  <dc:creator>ASHISH JAIN</dc:creator>
  <cp:lastModifiedBy>Designo</cp:lastModifiedBy>
  <cp:revision>34</cp:revision>
  <dcterms:created xsi:type="dcterms:W3CDTF">2016-10-29T08:37:46Z</dcterms:created>
  <dcterms:modified xsi:type="dcterms:W3CDTF">2017-06-12T12:34:00Z</dcterms:modified>
</cp:coreProperties>
</file>